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85" r:id="rId3"/>
    <p:sldId id="295" r:id="rId4"/>
    <p:sldId id="296" r:id="rId5"/>
    <p:sldId id="286" r:id="rId6"/>
    <p:sldId id="288" r:id="rId7"/>
    <p:sldId id="290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73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C3426B-2425-423C-8D6F-EFF986E0115A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1F5F61-9B40-47D9-857C-40E44AEEF30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90985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644" y="2204864"/>
            <a:ext cx="8928991" cy="1470025"/>
          </a:xfrm>
        </p:spPr>
        <p:txBody>
          <a:bodyPr>
            <a:noAutofit/>
          </a:bodyPr>
          <a:lstStyle/>
          <a:p>
            <a:br>
              <a:rPr lang="ru-RU" sz="2800" b="1" u="sng" dirty="0">
                <a:solidFill>
                  <a:srgbClr val="0070C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</a:br>
            <a:r>
              <a:rPr lang="ru-RU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 выплате </a:t>
            </a:r>
            <a:br>
              <a:rPr lang="ru-RU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единовременного социального пособия выпускникам 11-х классов </a:t>
            </a:r>
            <a:br>
              <a:rPr lang="ru-RU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8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из малообеспеченных семей в 2025году </a:t>
            </a:r>
            <a:br>
              <a:rPr lang="ru-RU" sz="2800" b="1" u="sng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</a:br>
            <a:endParaRPr lang="ru-RU" sz="28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pic>
        <p:nvPicPr>
          <p:cNvPr id="5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90389"/>
            <a:ext cx="1584176" cy="1127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836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86780"/>
            <a:ext cx="1353197" cy="96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9512" y="548680"/>
            <a:ext cx="8496944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Нормативные документы</a:t>
            </a:r>
            <a:r>
              <a:rPr lang="ru-RU" sz="28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:</a:t>
            </a:r>
          </a:p>
          <a:p>
            <a:pPr marL="457200" indent="-457200" algn="just">
              <a:spcBef>
                <a:spcPts val="1800"/>
              </a:spcBef>
              <a:buAutoNum type="arabicPeriod"/>
            </a:pPr>
            <a:r>
              <a:rPr lang="ru-RU" sz="2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Постановление Коллегии Администрации Кемеровской области от 20.05.2014 № 193 «Об установлении размера и порядка выплаты выпускникам 11-х классов из малообеспеченных семей общеобразовательных организаций, находящихся на территории Кемеровской области, допущенным к государственной аттестации, за исключением выпускников, находящихся на полном государственном обеспечении, единовременного социального пособия»</a:t>
            </a:r>
          </a:p>
          <a:p>
            <a:pPr marL="457200" indent="-457200" algn="just">
              <a:spcBef>
                <a:spcPts val="1800"/>
              </a:spcBef>
              <a:buFontTx/>
              <a:buAutoNum type="arabicPeriod"/>
            </a:pPr>
            <a:r>
              <a:rPr lang="ru-RU" sz="2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Постановление Правительства Кемеровской области – Кузбасса от 07.04.2022 № 190 «О внесении изменений в Постановление Коллегии Администрации Кемеровской области </a:t>
            </a:r>
            <a:br>
              <a:rPr lang="ru-RU" sz="2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от 20.05.2014 № 193 …»</a:t>
            </a:r>
          </a:p>
          <a:p>
            <a:pPr marL="457200" indent="-457200" algn="just">
              <a:spcBef>
                <a:spcPts val="1800"/>
              </a:spcBef>
              <a:buAutoNum type="arabicPeriod"/>
            </a:pPr>
            <a:endParaRPr lang="ru-RU" sz="20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7598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86780"/>
            <a:ext cx="1353197" cy="96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20" y="676017"/>
            <a:ext cx="8698013" cy="46320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ru-RU" sz="2800" b="1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Пособие выплачивается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ru-RU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Совершеннолетнему выпускнику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ru-RU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Одному из родителей (законному представителю), совместно проживающему с несовершеннолетним выпускником</a:t>
            </a:r>
          </a:p>
          <a:p>
            <a:pPr marL="457200" indent="-457200" algn="just">
              <a:lnSpc>
                <a:spcPct val="150000"/>
              </a:lnSpc>
              <a:buAutoNum type="arabicPeriod"/>
            </a:pPr>
            <a:r>
              <a:rPr lang="ru-RU" sz="24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Лицу, уполномоченному родителем (законным представителем) на основании доверенности, оформленной в соответствии с законодательством РФ</a:t>
            </a:r>
          </a:p>
        </p:txBody>
      </p:sp>
    </p:spTree>
    <p:extLst>
      <p:ext uri="{BB962C8B-B14F-4D97-AF65-F5344CB8AC3E}">
        <p14:creationId xmlns:p14="http://schemas.microsoft.com/office/powerpoint/2010/main" val="40687763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186780"/>
            <a:ext cx="1353197" cy="963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27906" y="332656"/>
            <a:ext cx="8496944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ru-RU" sz="2400" b="1" u="sng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Алгоритм сбора и передачи  документов </a:t>
            </a:r>
            <a:br>
              <a:rPr lang="ru-RU" sz="2400" b="1" u="sng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400" b="1" u="sng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от территорий</a:t>
            </a:r>
          </a:p>
          <a:p>
            <a:pPr lvl="0">
              <a:spcAft>
                <a:spcPts val="1200"/>
              </a:spcAft>
            </a:pPr>
            <a:r>
              <a:rPr lang="ru-RU" sz="2400" b="1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До 15 мая 2025 года!</a:t>
            </a:r>
            <a:r>
              <a:rPr lang="ru-RU" sz="24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Получатель пособия, предоставляет пакет документов </a:t>
            </a:r>
            <a:br>
              <a:rPr lang="ru-RU" sz="24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sz="24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в ОУ</a:t>
            </a:r>
          </a:p>
          <a:p>
            <a:pPr>
              <a:spcAft>
                <a:spcPts val="1200"/>
              </a:spcAft>
            </a:pPr>
            <a:r>
              <a:rPr lang="ru-RU" sz="2400" b="1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До 16 мая 2025 года!</a:t>
            </a:r>
            <a:r>
              <a:rPr lang="ru-RU" sz="24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Специалисты районных отделов образования предоставляют в КОиН пакеты документов получателей пособия и сводную таблицу </a:t>
            </a:r>
            <a:r>
              <a:rPr lang="en-US" sz="24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Excel</a:t>
            </a:r>
            <a:r>
              <a:rPr lang="ru-RU" sz="24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на </a:t>
            </a:r>
            <a:r>
              <a:rPr lang="ru-RU" sz="2400" dirty="0" err="1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флеш</a:t>
            </a:r>
            <a:r>
              <a:rPr lang="ru-RU" sz="24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-носителе (шаблон таблицы будет направлен)</a:t>
            </a:r>
          </a:p>
        </p:txBody>
      </p:sp>
    </p:spTree>
    <p:extLst>
      <p:ext uri="{BB962C8B-B14F-4D97-AF65-F5344CB8AC3E}">
        <p14:creationId xmlns:p14="http://schemas.microsoft.com/office/powerpoint/2010/main" val="2833006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6376" y="0"/>
            <a:ext cx="1137173" cy="809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41226" y="116632"/>
            <a:ext cx="8352928" cy="62940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ru-RU" sz="2400" b="1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Пакет документов получателя пособия 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1. </a:t>
            </a:r>
            <a:r>
              <a:rPr lang="ru-RU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Заявление (согласно Приложению №1 Порядка Постановления Правительства Кемеровской области – Кузбасса от 07.04.2022 № 190);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2. </a:t>
            </a:r>
            <a:r>
              <a:rPr lang="ru-RU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Согласие на обработку персональных данных (согласно Приложениям №2 и № 3 Порядка Постановления Правительства Кемеровской области – Кузбасса от 07.04.2022 № 190);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3.   </a:t>
            </a:r>
            <a:r>
              <a:rPr lang="ru-RU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Копия и подлинник документа, удостоверяющего личность выпускника; регистрация по месту жительства выпускника (месту пребывания); 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4. </a:t>
            </a:r>
            <a:r>
              <a:rPr lang="ru-RU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Копия и подлинник документа, удостоверяющего личность родителя (законного представителя), получателя пособия; 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5. </a:t>
            </a:r>
            <a:r>
              <a:rPr lang="ru-RU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Копия и подлинник СНИЛС выпускника и родителя (законного представителя), получателя пособия;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6. </a:t>
            </a:r>
            <a:r>
              <a:rPr lang="ru-RU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Копия и подлинник справки о признании семьи малоимущей (с записью «справка выдана для оказания бесплатной юридической помощи»). </a:t>
            </a:r>
            <a:br>
              <a:rPr lang="ru-RU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</a:br>
            <a:r>
              <a:rPr lang="ru-RU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Справка должна быть актуальной на момент ее предоставления!</a:t>
            </a:r>
            <a:r>
              <a:rPr lang="ru-RU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7. </a:t>
            </a:r>
            <a:r>
              <a:rPr lang="ru-RU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Документ с реквизитами счета получателя, открытого в российской кредитной организации (договор банковского вклада (счета), справка кредитной организации о реквизитах счета или другие документы, содержащие сведения о реквизитах счета)</a:t>
            </a:r>
            <a:endParaRPr lang="ru-RU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Копии документов заверяются руководителем ОУ </a:t>
            </a:r>
          </a:p>
          <a:p>
            <a:pPr algn="ctr"/>
            <a:endParaRPr lang="ru-RU" sz="20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9266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492" y="67494"/>
            <a:ext cx="8640960" cy="1944216"/>
          </a:xfrm>
        </p:spPr>
        <p:txBody>
          <a:bodyPr>
            <a:noAutofit/>
          </a:bodyPr>
          <a:lstStyle/>
          <a:p>
            <a:pPr fontAlgn="base">
              <a:spcAft>
                <a:spcPts val="1200"/>
              </a:spcAft>
            </a:pPr>
            <a:br>
              <a:rPr lang="ru-RU" sz="2400" b="1" dirty="0">
                <a:solidFill>
                  <a:srgbClr val="FF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ru-RU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11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6635" y="31304"/>
            <a:ext cx="1061659" cy="755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4537" y="332656"/>
            <a:ext cx="8352928" cy="59246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800"/>
              </a:spcAft>
            </a:pPr>
            <a:r>
              <a:rPr lang="ru-RU" sz="2400" b="1" u="sng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Алгоритм принятия решения о выдачи пособия</a:t>
            </a:r>
          </a:p>
          <a:p>
            <a:pPr algn="just"/>
            <a:r>
              <a:rPr lang="ru-RU" sz="2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1. 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Рассмотрение документов получателей осуществляет комиссия, созданная на основании приказа Министерства из числа сотрудников Министерства. </a:t>
            </a:r>
            <a:r>
              <a:rPr lang="ru-RU" sz="2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Заседание комиссии проходит в июне.</a:t>
            </a:r>
          </a:p>
          <a:p>
            <a:pPr algn="just"/>
            <a:endParaRPr lang="ru-RU" sz="10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/>
            <a:r>
              <a:rPr lang="ru-RU" sz="2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2. 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Решение о выплате пособия оформляется приказом Министерства о выплате пособия выпускникам.</a:t>
            </a:r>
          </a:p>
          <a:p>
            <a:pPr algn="just"/>
            <a:endParaRPr lang="ru-RU" sz="1000" b="1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/>
            <a:r>
              <a:rPr lang="ru-RU" sz="2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3. 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О принятом решении получатели уведомляются уполномоченным органом </a:t>
            </a:r>
            <a:r>
              <a:rPr lang="ru-RU" sz="2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в течение 5 рабочих дней 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после получения приказа </a:t>
            </a:r>
            <a:b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или выписки из протокола заседания комиссии.</a:t>
            </a:r>
          </a:p>
          <a:p>
            <a:pPr algn="just"/>
            <a:endParaRPr lang="ru-RU" sz="1000" dirty="0">
              <a:solidFill>
                <a:srgbClr val="002060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just"/>
            <a:r>
              <a:rPr lang="ru-RU" sz="2000" b="1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4. 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Пособие выплачивается Министерством </a:t>
            </a:r>
            <a:r>
              <a:rPr lang="ru-RU" sz="2000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до выпускного вечера 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путем перечисления на лицевой счет получателя пособия, открытый в кредитной организации, по указанным в заявлении </a:t>
            </a:r>
            <a:b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о предоставлении пособия реквизитам или наличными средствами</a:t>
            </a:r>
          </a:p>
          <a:p>
            <a:endParaRPr lang="ru-RU" sz="10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ctr"/>
            <a:endParaRPr lang="ru-RU" sz="2000" b="1" dirty="0">
              <a:solidFill>
                <a:srgbClr val="FF0000"/>
              </a:solidFill>
              <a:latin typeface="Cambria" panose="02040503050406030204" pitchFamily="18" charset="0"/>
              <a:ea typeface="Cambria" panose="02040503050406030204" pitchFamily="18" charset="0"/>
              <a:cs typeface="Arial" panose="020B0604020202020204" pitchFamily="34" charset="0"/>
            </a:endParaRPr>
          </a:p>
          <a:p>
            <a:pPr algn="ctr"/>
            <a:r>
              <a:rPr lang="ru-RU" sz="2000" b="1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Получателю может быть отказано в выплате пособия в случае представления неполного пакета документов</a:t>
            </a:r>
          </a:p>
        </p:txBody>
      </p:sp>
    </p:spTree>
    <p:extLst>
      <p:ext uri="{BB962C8B-B14F-4D97-AF65-F5344CB8AC3E}">
        <p14:creationId xmlns:p14="http://schemas.microsoft.com/office/powerpoint/2010/main" val="3256423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G:\УПРАВЛЕНИЕ общего образования\Киселева\Лого МОК куZбасс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2257" y="0"/>
            <a:ext cx="1061743" cy="755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07504" y="116632"/>
            <a:ext cx="8640959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1200"/>
              </a:spcAft>
            </a:pPr>
            <a:r>
              <a:rPr lang="ru-RU" sz="2800" b="1" u="sng" dirty="0">
                <a:solidFill>
                  <a:srgbClr val="FF000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Действия ОО</a:t>
            </a:r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Aft>
                <a:spcPts val="1200"/>
              </a:spcAft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Руководителям ОО назначить ответственного сотрудника за сбор документов. </a:t>
            </a:r>
          </a:p>
          <a:p>
            <a:pPr marL="342900" indent="-342900" algn="just">
              <a:spcAft>
                <a:spcPts val="1200"/>
              </a:spcAft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Организовать информационную и </a:t>
            </a:r>
            <a:r>
              <a:rPr lang="ru-RU" sz="2000" u="sng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консультативную</a:t>
            </a: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работу</a:t>
            </a:r>
            <a:b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</a:b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с выпускниками, их родителями (законными представителями), классными руководителями.</a:t>
            </a:r>
          </a:p>
          <a:p>
            <a:pPr marL="342900" indent="-342900" algn="just">
              <a:spcAft>
                <a:spcPts val="1200"/>
              </a:spcAft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Определить телефон «горячей линии».</a:t>
            </a:r>
          </a:p>
          <a:p>
            <a:pPr marL="342900" indent="-342900" algn="just">
              <a:spcAft>
                <a:spcPts val="1200"/>
              </a:spcAft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Организовать взаимодействие с органами социальной защиты населения по вопросам выдачи справок.</a:t>
            </a:r>
          </a:p>
          <a:p>
            <a:pPr marL="342900" indent="-342900" algn="just">
              <a:spcAft>
                <a:spcPts val="1200"/>
              </a:spcAft>
              <a:buAutoNum type="arabicPeriod"/>
            </a:pPr>
            <a:r>
              <a:rPr lang="ru-RU" sz="2000" dirty="0">
                <a:solidFill>
                  <a:srgbClr val="002060"/>
                </a:solidFill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В указанные сроки предоставить в КОиН заверенные документы и заполненную таблицу на получателей пособия.  </a:t>
            </a:r>
          </a:p>
        </p:txBody>
      </p:sp>
    </p:spTree>
    <p:extLst>
      <p:ext uri="{BB962C8B-B14F-4D97-AF65-F5344CB8AC3E}">
        <p14:creationId xmlns:p14="http://schemas.microsoft.com/office/powerpoint/2010/main" val="28479298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1775</TotalTime>
  <Words>537</Words>
  <Application>Microsoft Office PowerPoint</Application>
  <PresentationFormat>Экран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Calibri</vt:lpstr>
      <vt:lpstr>Cambria</vt:lpstr>
      <vt:lpstr>Тема Office</vt:lpstr>
      <vt:lpstr> О выплате  единовременного социального пособия выпускникам 11-х классов  из малообеспеченных семей в 2025году  </vt:lpstr>
      <vt:lpstr>Презентация PowerPoint</vt:lpstr>
      <vt:lpstr>Презентация PowerPoint</vt:lpstr>
      <vt:lpstr>Презентация PowerPoint</vt:lpstr>
      <vt:lpstr>Презентация PowerPoint</vt:lpstr>
      <vt:lpstr>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Гераськина</dc:creator>
  <cp:lastModifiedBy>Пользователь</cp:lastModifiedBy>
  <cp:revision>108</cp:revision>
  <cp:lastPrinted>2022-02-16T07:13:13Z</cp:lastPrinted>
  <dcterms:created xsi:type="dcterms:W3CDTF">2022-02-14T02:56:54Z</dcterms:created>
  <dcterms:modified xsi:type="dcterms:W3CDTF">2025-04-16T03:47:06Z</dcterms:modified>
</cp:coreProperties>
</file>